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1189-C382-49A4-BF65-589782707A21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2322-40EE-46D8-BEE4-8153326C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33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1189-C382-49A4-BF65-589782707A21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2322-40EE-46D8-BEE4-8153326C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6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1189-C382-49A4-BF65-589782707A21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2322-40EE-46D8-BEE4-8153326C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2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1189-C382-49A4-BF65-589782707A21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2322-40EE-46D8-BEE4-8153326C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1189-C382-49A4-BF65-589782707A21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2322-40EE-46D8-BEE4-8153326C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69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1189-C382-49A4-BF65-589782707A21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2322-40EE-46D8-BEE4-8153326C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40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1189-C382-49A4-BF65-589782707A21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2322-40EE-46D8-BEE4-8153326C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1189-C382-49A4-BF65-589782707A21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2322-40EE-46D8-BEE4-8153326C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1189-C382-49A4-BF65-589782707A21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2322-40EE-46D8-BEE4-8153326C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9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1189-C382-49A4-BF65-589782707A21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2322-40EE-46D8-BEE4-8153326C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77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1189-C382-49A4-BF65-589782707A21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2322-40EE-46D8-BEE4-8153326C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91189-C382-49A4-BF65-589782707A21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E2322-40EE-46D8-BEE4-8153326C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9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4375" y="0"/>
            <a:ext cx="9144000" cy="1761423"/>
          </a:xfrm>
        </p:spPr>
        <p:txBody>
          <a:bodyPr/>
          <a:lstStyle/>
          <a:p>
            <a:r>
              <a:rPr lang="ar-IQ" dirty="0" smtClean="0">
                <a:latin typeface="Andalus" panose="02020603050405020304" pitchFamily="18" charset="-78"/>
                <a:cs typeface="Andalus" panose="02020603050405020304" pitchFamily="18" charset="-78"/>
              </a:rPr>
              <a:t>المحاضرة الاولى </a:t>
            </a:r>
            <a:br>
              <a:rPr lang="ar-IQ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ar-IQ" dirty="0" smtClean="0">
                <a:latin typeface="Andalus" panose="02020603050405020304" pitchFamily="18" charset="-78"/>
                <a:cs typeface="Andalus" panose="02020603050405020304" pitchFamily="18" charset="-78"/>
              </a:rPr>
              <a:t>مقدمة عن علم الوراثة</a:t>
            </a:r>
            <a:endParaRPr lang="en-US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106" y="1878075"/>
            <a:ext cx="7550538" cy="4661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272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53" y="346509"/>
            <a:ext cx="12021953" cy="5830454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ar-IQ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ج- علم وراثة العشائر </a:t>
            </a:r>
            <a:r>
              <a:rPr lang="en-US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Population Genetics :</a:t>
            </a:r>
            <a:r>
              <a:rPr lang="ar-IQ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دراسة توزيع وسلوك الجينات في العشائر مع التركيز على التباين الوراثي وكيفية ارتباط هذا التباين ببيئة الكائن الحي</a:t>
            </a:r>
            <a:r>
              <a:rPr lang="ar-IQ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</a:p>
          <a:p>
            <a:pPr algn="r" rtl="1">
              <a:lnSpc>
                <a:spcPct val="150000"/>
              </a:lnSpc>
            </a:pPr>
            <a:endParaRPr lang="ar-IQ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 rtl="1">
              <a:lnSpc>
                <a:spcPct val="150000"/>
              </a:lnSpc>
            </a:pPr>
            <a:endParaRPr lang="ar-IQ" b="1" dirty="0" smtClean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ar-IQ" b="1" dirty="0" smtClean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ar-IQ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 rtl="1">
              <a:lnSpc>
                <a:spcPct val="150000"/>
              </a:lnSpc>
            </a:pPr>
            <a:r>
              <a:rPr lang="ar-IQ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د- علم الوراثة الخلوية </a:t>
            </a:r>
            <a:r>
              <a:rPr lang="ar-IQ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:</a:t>
            </a:r>
            <a:r>
              <a:rPr lang="en-US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Cytogenetic </a:t>
            </a:r>
            <a:r>
              <a:rPr lang="ar-IQ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دراسة </a:t>
            </a:r>
            <a:r>
              <a:rPr lang="ar-IQ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كل ما يتعلق بالكروموسومات في انوية الخلايا</a:t>
            </a:r>
            <a:r>
              <a:rPr lang="ar-IQ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ar-IQ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55" y="3811605"/>
            <a:ext cx="4504621" cy="28867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388" y="1207348"/>
            <a:ext cx="5702598" cy="3085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9042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6884"/>
            <a:ext cx="10515600" cy="5840079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ar-IQ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هـ - علم الوراثة البشرية (الوراثة في الإنسان ) </a:t>
            </a:r>
            <a:r>
              <a:rPr lang="en-US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Human </a:t>
            </a:r>
            <a:r>
              <a:rPr lang="en-US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Genetics : </a:t>
            </a:r>
            <a:r>
              <a:rPr lang="ar-IQ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ar-IQ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الدراسة </a:t>
            </a:r>
            <a:r>
              <a:rPr lang="ar-IQ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العلمية للتوارث والتباين في الإنسان</a:t>
            </a:r>
            <a:r>
              <a:rPr lang="ar-IQ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</a:p>
          <a:p>
            <a:pPr algn="r" rtl="1">
              <a:lnSpc>
                <a:spcPct val="150000"/>
              </a:lnSpc>
            </a:pPr>
            <a:endParaRPr lang="ar-IQ" b="1" dirty="0" smtClean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 rtl="1">
              <a:lnSpc>
                <a:spcPct val="150000"/>
              </a:lnSpc>
            </a:pPr>
            <a:endParaRPr lang="ar-IQ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 rtl="1">
              <a:lnSpc>
                <a:spcPct val="150000"/>
              </a:lnSpc>
            </a:pPr>
            <a:r>
              <a:rPr lang="ar-IQ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 </a:t>
            </a:r>
            <a:r>
              <a:rPr lang="ar-IQ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– علم الوراثة الطبية : </a:t>
            </a:r>
            <a:r>
              <a:rPr lang="en-US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(Medical Genetics)</a:t>
            </a:r>
            <a:endParaRPr lang="ar-IQ" b="1" dirty="0" smtClean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IQ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تطبيق </a:t>
            </a:r>
            <a:r>
              <a:rPr lang="ar-IQ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أساسيات الوراثة البشرية  في الطب </a:t>
            </a:r>
            <a:r>
              <a:rPr lang="ar-IQ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 </a:t>
            </a:r>
            <a:r>
              <a:rPr lang="ar-IQ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وهناك العديد من الفروع الأخرى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421" t="56894" r="3160" b="2687"/>
          <a:stretch/>
        </p:blipFill>
        <p:spPr>
          <a:xfrm>
            <a:off x="1280161" y="430681"/>
            <a:ext cx="3436218" cy="2107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66" t="11423" r="55841" b="3528"/>
          <a:stretch/>
        </p:blipFill>
        <p:spPr>
          <a:xfrm>
            <a:off x="1694047" y="2772077"/>
            <a:ext cx="3445844" cy="38886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4269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0952" y="153370"/>
            <a:ext cx="5751896" cy="915035"/>
          </a:xfrm>
        </p:spPr>
        <p:txBody>
          <a:bodyPr>
            <a:normAutofit/>
          </a:bodyPr>
          <a:lstStyle/>
          <a:p>
            <a:pPr algn="ctr" rtl="1"/>
            <a:r>
              <a:rPr lang="ar-SA" sz="4000" b="1" dirty="0">
                <a:solidFill>
                  <a:srgbClr val="00B0F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الوراثة المندلية </a:t>
            </a:r>
            <a:r>
              <a:rPr lang="en-US" sz="4000" b="1" dirty="0" err="1">
                <a:solidFill>
                  <a:srgbClr val="00B0F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Mendelain</a:t>
            </a:r>
            <a:r>
              <a:rPr lang="en-US" sz="4000" b="1" dirty="0">
                <a:solidFill>
                  <a:srgbClr val="00B0F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Inheritance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53" y="1068405"/>
            <a:ext cx="11896825" cy="5611528"/>
          </a:xfrm>
        </p:spPr>
        <p:txBody>
          <a:bodyPr>
            <a:noAutofit/>
          </a:bodyPr>
          <a:lstStyle/>
          <a:p>
            <a:pPr lvl="0" algn="just" rtl="1">
              <a:lnSpc>
                <a:spcPct val="150000"/>
              </a:lnSpc>
            </a:pPr>
            <a:r>
              <a:rPr lang="ar-SA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الوراثة </a:t>
            </a:r>
            <a:r>
              <a:rPr lang="ar-SA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المندلية </a:t>
            </a:r>
            <a:r>
              <a:rPr lang="en-US" sz="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Mendelain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Inheritance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وهي  </a:t>
            </a:r>
            <a:r>
              <a:rPr lang="ar-SA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نمط من أنماط التوارث الذي يختص بطرق التوارث الأساسية في الكائنات الحية التي تتكاثر جنسيا والتي لها أكثر من كرموسوم واحد (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اي</a:t>
            </a:r>
            <a:r>
              <a:rPr lang="ar-SA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كيفية انتقال الجينات من الآباء إلى النسل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(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3200" b="1" dirty="0" smtClean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0" indent="0" algn="just" rtl="1">
              <a:lnSpc>
                <a:spcPct val="150000"/>
              </a:lnSpc>
              <a:buNone/>
            </a:pP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                          </a:t>
            </a:r>
          </a:p>
          <a:p>
            <a:pPr marL="0" lvl="0" indent="0" algn="just" rtl="1">
              <a:lnSpc>
                <a:spcPct val="150000"/>
              </a:lnSpc>
              <a:buNone/>
            </a:pP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                                 </a:t>
            </a:r>
            <a:r>
              <a:rPr lang="ar-IQ" sz="3200" b="1" dirty="0" smtClean="0">
                <a:solidFill>
                  <a:srgbClr val="00B0F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تعد </a:t>
            </a:r>
            <a:r>
              <a:rPr lang="ar-IQ" sz="3200" b="1" dirty="0">
                <a:solidFill>
                  <a:srgbClr val="00B0F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الوراثة المندلية التي أسسها العالم مندل بقوانينه , الأساس </a:t>
            </a:r>
            <a:r>
              <a:rPr lang="ar-IQ" sz="3200" b="1" dirty="0" smtClean="0">
                <a:solidFill>
                  <a:srgbClr val="00B0F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الذي بنيت </a:t>
            </a:r>
            <a:r>
              <a:rPr lang="ar-IQ" sz="3200" b="1" dirty="0">
                <a:solidFill>
                  <a:srgbClr val="00B0F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عليه الدراسات اللاحقة</a:t>
            </a:r>
            <a:endParaRPr lang="ar-IQ" sz="3200" b="1" dirty="0" smtClean="0">
              <a:solidFill>
                <a:srgbClr val="00B0F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0" indent="0" algn="just" rtl="1">
              <a:lnSpc>
                <a:spcPct val="150000"/>
              </a:lnSpc>
              <a:buNone/>
            </a:pPr>
            <a:r>
              <a:rPr lang="ar-IQ" sz="3200" b="1" dirty="0" smtClean="0">
                <a:solidFill>
                  <a:srgbClr val="00B0F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                                 في علم الوراثة , ولذا يعد  العالم مندل مؤسس وأبو الوراثة .</a:t>
            </a:r>
            <a:endParaRPr lang="en-US" sz="3200" b="1" dirty="0" smtClean="0">
              <a:solidFill>
                <a:srgbClr val="00B0F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just">
              <a:lnSpc>
                <a:spcPct val="150000"/>
              </a:lnSpc>
            </a:pPr>
            <a:endParaRPr lang="en-US" sz="3200" b="1" dirty="0">
              <a:solidFill>
                <a:srgbClr val="00B0F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867" y="2860217"/>
            <a:ext cx="3128211" cy="38197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1462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3422" y="365125"/>
            <a:ext cx="5020377" cy="684029"/>
          </a:xfrm>
        </p:spPr>
        <p:txBody>
          <a:bodyPr>
            <a:normAutofit/>
          </a:bodyPr>
          <a:lstStyle/>
          <a:p>
            <a:pPr algn="r" rtl="1"/>
            <a:r>
              <a:rPr lang="ar-IQ" sz="36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مصطلحات وراثية </a:t>
            </a:r>
            <a:r>
              <a:rPr lang="en-US" sz="36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Genetic </a:t>
            </a:r>
            <a:r>
              <a:rPr lang="en-US" sz="3600" b="1" dirty="0" smtClean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Terminology</a:t>
            </a:r>
            <a:endParaRPr lang="en-US" sz="3600" dirty="0">
              <a:solidFill>
                <a:srgbClr val="7030A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756" y="1049154"/>
            <a:ext cx="11810198" cy="5553777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              المصطلح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Genetics 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والذي يعني علم الوراثة </a:t>
            </a:r>
            <a:r>
              <a:rPr lang="ar-SA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ادخل عام 1906م بواسطة العالم 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Bateson</a:t>
            </a:r>
            <a:endParaRPr lang="en-US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446" y="1222408"/>
            <a:ext cx="1606633" cy="2032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321585" y="2253484"/>
            <a:ext cx="75905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US" sz="3200" b="1" dirty="0" smtClean="0"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Heredity</a:t>
            </a:r>
            <a:r>
              <a:rPr lang="ar-IQ" sz="3200" b="1" dirty="0" smtClean="0"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: </a:t>
            </a:r>
            <a:r>
              <a:rPr lang="ar-IQ" sz="3200" b="1" dirty="0"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تعني أيضا الوراثة أو التوريث وهو انتقال الصفات من الآباء إلى الأبناء .</a:t>
            </a:r>
            <a:endParaRPr lang="en-US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252" y="3503980"/>
            <a:ext cx="120957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en-US" sz="3200" b="1" dirty="0"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Inheritance </a:t>
            </a:r>
            <a:r>
              <a:rPr lang="ar-IQ" sz="3200" b="1" dirty="0" smtClean="0"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 </a:t>
            </a:r>
            <a:r>
              <a:rPr lang="en-US" sz="3200" b="1" dirty="0" smtClean="0"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:</a:t>
            </a:r>
            <a:r>
              <a:rPr lang="ar-IQ" sz="3200" b="1" dirty="0" smtClean="0"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التوارث </a:t>
            </a:r>
            <a:r>
              <a:rPr lang="ar-IQ" sz="3200" b="1" dirty="0"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اي توريث صفة من الصفات من جيل الى جيل .مثلا توارث صفة لون العين </a:t>
            </a:r>
            <a:r>
              <a:rPr lang="en-US" sz="3200" b="1" dirty="0" smtClean="0"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Eye </a:t>
            </a:r>
            <a:r>
              <a:rPr lang="en-US" sz="3200" b="1" dirty="0" err="1" smtClean="0"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Colour</a:t>
            </a:r>
            <a:r>
              <a:rPr lang="en-US" sz="3200" b="1" dirty="0" smtClean="0"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 Inheritance </a:t>
            </a:r>
            <a:endParaRPr lang="en-US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908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06" y="506964"/>
            <a:ext cx="11771697" cy="5528076"/>
          </a:xfrm>
        </p:spPr>
        <p:txBody>
          <a:bodyPr>
            <a:normAutofit/>
          </a:bodyPr>
          <a:lstStyle/>
          <a:p>
            <a:pPr lvl="0" algn="r" rtl="1">
              <a:lnSpc>
                <a:spcPct val="150000"/>
              </a:lnSpc>
            </a:pP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المصطلح </a:t>
            </a:r>
            <a:r>
              <a:rPr lang="en-US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Gene</a:t>
            </a:r>
            <a:r>
              <a:rPr lang="ar-IQ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ادخل </a:t>
            </a:r>
            <a:r>
              <a:rPr lang="ar-SA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عام 1909م بواسطة العالم </a:t>
            </a:r>
            <a:r>
              <a:rPr lang="en-US" sz="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Johannsen</a:t>
            </a:r>
            <a:r>
              <a:rPr lang="ar-SA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ar-IQ" sz="3200" b="1" dirty="0" smtClean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وال</a:t>
            </a:r>
            <a:r>
              <a:rPr lang="ar-SA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جين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Gene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هو </a:t>
            </a:r>
            <a:r>
              <a:rPr lang="ar-SA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الوحدة الفيزيائية والوظيفية للتوارث 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وهو </a:t>
            </a:r>
            <a:r>
              <a:rPr lang="ar-SA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عبارة عن تتابع معين من النيوكليوتيدات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في ال 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DNA </a:t>
            </a:r>
            <a:r>
              <a:rPr lang="ar-SA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الذي يحدد تكوين ناتج معين فع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</a:t>
            </a:r>
            <a:r>
              <a:rPr lang="ar-SA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ل (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مت</a:t>
            </a:r>
            <a:r>
              <a:rPr lang="ar-SA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عدد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</a:t>
            </a:r>
            <a:r>
              <a:rPr lang="ar-SA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ببتيد أو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انواع 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 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RNA 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: </a:t>
            </a:r>
            <a:r>
              <a:rPr lang="en-US" sz="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tRNA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, </a:t>
            </a:r>
            <a:r>
              <a:rPr lang="en-US" sz="32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rRNA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أو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mRNA</a:t>
            </a:r>
            <a:r>
              <a:rPr lang="ar-SA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).</a:t>
            </a:r>
            <a:endParaRPr lang="ar-IQ" sz="3200" b="1" dirty="0" smtClean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أو هو عبارة عن وحدة تخزين المعلومات القادرة على التضاعف والتطفر والتعبير</a:t>
            </a:r>
            <a:r>
              <a:rPr lang="ar-SA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 rtl="1">
              <a:lnSpc>
                <a:spcPct val="150000"/>
              </a:lnSpc>
            </a:pP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Allele 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: الصور المتعددة للجين .</a:t>
            </a:r>
            <a:endParaRPr lang="en-US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78" y="4090737"/>
            <a:ext cx="5540122" cy="2387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05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02" y="279132"/>
            <a:ext cx="11935326" cy="6352673"/>
          </a:xfrm>
        </p:spPr>
        <p:txBody>
          <a:bodyPr>
            <a:normAutofit/>
          </a:bodyPr>
          <a:lstStyle/>
          <a:p>
            <a:pPr lvl="0" algn="r" rtl="1">
              <a:lnSpc>
                <a:spcPct val="150000"/>
              </a:lnSpc>
            </a:pP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الصفة السائدة 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Dominant Traits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: هي إحدى الصفتين المتضادتين للأبوين , (أي الصفة العائدة لأحد الأبوين ) والتي تظهر او تسود في الجيل الأول 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F1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على حساب الصفة الأخرى. .</a:t>
            </a:r>
            <a:endParaRPr lang="en-US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F1 Progeny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: نسل الجيل الأول</a:t>
            </a:r>
            <a:r>
              <a:rPr lang="ar-IQ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endParaRPr lang="en-US" sz="3200" b="1" dirty="0" smtClean="0">
              <a:solidFill>
                <a:srgbClr val="FF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F2 </a:t>
            </a:r>
            <a:r>
              <a: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progeny</a:t>
            </a:r>
            <a:r>
              <a:rPr lang="ar-IQ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: نسل الجيل 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الثاني</a:t>
            </a:r>
            <a:endParaRPr lang="en-US" sz="3200" b="1" dirty="0" smtClean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lvl="0" algn="r" rtl="1">
              <a:lnSpc>
                <a:spcPct val="150000"/>
              </a:lnSpc>
            </a:pPr>
            <a:endParaRPr lang="en-US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الصفة المتنحية 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Recessive Traits 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: هي صفة  احد الأبوين 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التي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اختفت في الجيل الأول وتظهر في الجيل الثاني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F2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 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وقد تم تثبيط أو منع ظهورها نتيجة وجود الصفة السائدة للأب الأخر .</a:t>
            </a:r>
            <a:endParaRPr lang="en-US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>
              <a:lnSpc>
                <a:spcPct val="150000"/>
              </a:lnSpc>
            </a:pPr>
            <a:endParaRPr lang="en-US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70" r="5343" b="13449"/>
          <a:stretch/>
        </p:blipFill>
        <p:spPr>
          <a:xfrm>
            <a:off x="317634" y="1049154"/>
            <a:ext cx="6285297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176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8987" y="96252"/>
            <a:ext cx="12311571" cy="6612555"/>
          </a:xfrm>
        </p:spPr>
        <p:txBody>
          <a:bodyPr>
            <a:normAutofit/>
          </a:bodyPr>
          <a:lstStyle/>
          <a:p>
            <a:pPr lvl="0" algn="r" rtl="1">
              <a:lnSpc>
                <a:spcPct val="150000"/>
              </a:lnSpc>
            </a:pP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التركيب الوراثي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Genotype </a:t>
            </a:r>
            <a:r>
              <a:rPr lang="ar-IQ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: هو المحتوى الوراثي للكائن الحي اي 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sz="3200" b="1" dirty="0" smtClean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ما </a:t>
            </a:r>
            <a:r>
              <a:rPr lang="ar-IQ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يحتويه من  جينات ضمن المادة الوراثية العائدة </a:t>
            </a:r>
            <a:r>
              <a:rPr lang="ar-IQ" sz="3200" b="1" dirty="0" smtClean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له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sz="3200" b="1" dirty="0" smtClean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ويبقى </a:t>
            </a:r>
            <a:r>
              <a:rPr lang="ar-IQ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ثابتا لا </a:t>
            </a:r>
            <a:r>
              <a:rPr lang="ar-IQ" sz="3200" b="1" dirty="0" smtClean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يتغير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ar-IQ" sz="3200" b="1" dirty="0" smtClean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طوال حياة الفرد </a:t>
            </a:r>
            <a:r>
              <a:rPr lang="ar-IQ" sz="3200" b="1" dirty="0" smtClean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endParaRPr lang="en-US" sz="3200" b="1" dirty="0">
              <a:solidFill>
                <a:schemeClr val="accent1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ar-IQ" sz="3200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النمط المظهري </a:t>
            </a:r>
            <a:r>
              <a:rPr lang="en-US" sz="3200" b="1" dirty="0" smtClean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Phenotype </a:t>
            </a:r>
            <a:r>
              <a:rPr lang="ar-IQ" sz="3200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: هو الشكل المظهري الخارجي </a:t>
            </a:r>
            <a:r>
              <a:rPr lang="ar-IQ" sz="3200" b="1" dirty="0" smtClean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للكائن</a:t>
            </a:r>
            <a:endParaRPr lang="en-US" sz="3200" b="1" dirty="0" smtClean="0">
              <a:solidFill>
                <a:srgbClr val="00B05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sz="3200" b="1" dirty="0" smtClean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sz="3200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الحي في بيئة معينة  وهو ناتج من تفاعل محتوى الفرد الوراثي مع بيئته </a:t>
            </a:r>
            <a:endParaRPr lang="en-US" sz="3200" b="1" dirty="0" smtClean="0">
              <a:solidFill>
                <a:srgbClr val="00B05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ar-IQ" sz="3200" b="1" dirty="0" smtClean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sz="3200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وقد يتغير مع تغير البيئة  التي يعيش فيها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33666" cy="3457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112" t="16438" r="1217" b="3517"/>
          <a:stretch/>
        </p:blipFill>
        <p:spPr>
          <a:xfrm>
            <a:off x="0" y="3554247"/>
            <a:ext cx="2781701" cy="2531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04" t="16812" r="50196" b="3517"/>
          <a:stretch/>
        </p:blipFill>
        <p:spPr>
          <a:xfrm>
            <a:off x="2914851" y="3554247"/>
            <a:ext cx="2783304" cy="2531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778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1999" cy="6857999"/>
          </a:xfrm>
        </p:spPr>
        <p:txBody>
          <a:bodyPr>
            <a:normAutofit/>
          </a:bodyPr>
          <a:lstStyle/>
          <a:p>
            <a:pPr lvl="0" algn="r" rtl="1">
              <a:lnSpc>
                <a:spcPct val="150000"/>
              </a:lnSpc>
            </a:pP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التركيب متماثل الزيجة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Homozygous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: تركيب الفرد الذي ينتج من اتحاد مشيجين يحملان نفس صيغة العامل الوراثي (الاليل) ,كما انه يعطي عند انقسامه أمشاجا متماثلة . مثل التركيب الوراثي 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 AA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او </a:t>
            </a:r>
            <a:r>
              <a:rPr lang="en-US" sz="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aa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كلاهما ناتح من أمشاج متشابهة ويعطي امشاجا متشابهة .</a:t>
            </a:r>
            <a:endParaRPr lang="en-US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التركيب متباين الزيجة 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Heterozygous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: تركيب الفرد الوراثي الناتج من 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اتحاد</a:t>
            </a:r>
            <a:endParaRPr lang="en-US" sz="3200" b="1" dirty="0" smtClean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أمشاج غير متشابهة التركيب الوراثي مثلا التركيب </a:t>
            </a:r>
            <a:r>
              <a:rPr lang="en-US" sz="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Aa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ناتج من اتحاد </a:t>
            </a:r>
            <a:endParaRPr lang="en-US" sz="3200" b="1" dirty="0" smtClean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مشيج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يحمل الاليل 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 مع مشيج يحمل الاليل  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.</a:t>
            </a:r>
            <a:endParaRPr lang="en-US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22" r="5945"/>
          <a:stretch/>
        </p:blipFill>
        <p:spPr>
          <a:xfrm>
            <a:off x="231006" y="2444817"/>
            <a:ext cx="5409398" cy="4177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16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848" b="10973"/>
          <a:stretch/>
        </p:blipFill>
        <p:spPr>
          <a:xfrm>
            <a:off x="2179927" y="257098"/>
            <a:ext cx="7620392" cy="31791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0" y="4703628"/>
            <a:ext cx="120219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sz="2800" b="1" dirty="0"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الخليط ( الهجين</a:t>
            </a:r>
            <a:r>
              <a:rPr lang="en-US" sz="2800" b="1" dirty="0"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hybrid </a:t>
            </a:r>
            <a:r>
              <a:rPr lang="ar-IQ" sz="2800" b="1" dirty="0"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 ): هو الفرد ذو التركيب الوراثي غير </a:t>
            </a:r>
            <a:r>
              <a:rPr lang="ar-IQ" sz="2800" b="1" dirty="0" smtClean="0"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المتجانس</a:t>
            </a:r>
            <a:endParaRPr lang="en-US" sz="2800" b="1" dirty="0" smtClean="0">
              <a:latin typeface="Arabic Typesetting" panose="03020402040406030203" pitchFamily="66" charset="-78"/>
              <a:ea typeface="Calibri" panose="020F0502020204030204" pitchFamily="34" charset="0"/>
              <a:cs typeface="Arabic Typesetting" panose="03020402040406030203" pitchFamily="66" charset="-78"/>
            </a:endParaRPr>
          </a:p>
          <a:p>
            <a:pPr algn="r" rtl="1"/>
            <a:r>
              <a:rPr lang="ar-IQ" sz="2800" b="1" dirty="0" smtClean="0"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 </a:t>
            </a:r>
            <a:r>
              <a:rPr lang="ar-IQ" sz="2800" b="1" dirty="0"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والذي يتكون من اتحاد مشيجين مختلفين  ويعطي نوعين من الأمشاج. </a:t>
            </a:r>
            <a:endParaRPr lang="en-US" sz="28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766" t="11426" r="7213" b="5526"/>
          <a:stretch/>
        </p:blipFill>
        <p:spPr>
          <a:xfrm>
            <a:off x="1992430" y="3850105"/>
            <a:ext cx="3869356" cy="2906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343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878"/>
            <a:ext cx="12192000" cy="6574055"/>
          </a:xfrm>
        </p:spPr>
        <p:txBody>
          <a:bodyPr>
            <a:normAutofit/>
          </a:bodyPr>
          <a:lstStyle/>
          <a:p>
            <a:pPr lvl="0" algn="just" rtl="1">
              <a:lnSpc>
                <a:spcPct val="150000"/>
              </a:lnSpc>
            </a:pPr>
            <a:r>
              <a:rPr lang="ar-IQ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التضريب الأحادي الهجين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Monohybrid Cross </a:t>
            </a:r>
            <a:r>
              <a:rPr lang="ar-IQ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: هو تضريب فردين يختلفان في صفة متضادة واحدة , مثل تضريب نبات طويل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AA </a:t>
            </a:r>
            <a:r>
              <a:rPr lang="ar-IQ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بأخر قصير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aa</a:t>
            </a:r>
            <a:r>
              <a:rPr lang="ar-IQ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ينتج عنه فرد أحادي الهجين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Aa</a:t>
            </a:r>
            <a:r>
              <a:rPr lang="ar-IQ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أو نبات احمر الأزهار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RR</a:t>
            </a:r>
            <a:r>
              <a:rPr lang="ar-IQ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بنبات ابيض الأزهار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rr</a:t>
            </a:r>
            <a:r>
              <a:rPr lang="ar-IQ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ينتج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Rr</a:t>
            </a:r>
            <a:r>
              <a:rPr lang="ar-IQ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اوهكذا  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204" y="2367816"/>
            <a:ext cx="6612556" cy="43121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3878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2866" y="0"/>
            <a:ext cx="4548739" cy="885525"/>
          </a:xfrm>
        </p:spPr>
        <p:txBody>
          <a:bodyPr>
            <a:normAutofit fontScale="90000"/>
          </a:bodyPr>
          <a:lstStyle/>
          <a:p>
            <a:pPr algn="r" rtl="1"/>
            <a:r>
              <a:rPr lang="ar-SA" sz="3600" b="1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تعريف علم الوراثة </a:t>
            </a:r>
            <a:r>
              <a:rPr lang="en-US" sz="36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Genetics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ar-SA" sz="3600" b="1" dirty="0" smtClean="0">
                <a:solidFill>
                  <a:srgbClr val="FF0000"/>
                </a:solidFill>
              </a:rPr>
              <a:t>: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37970"/>
            <a:ext cx="12050828" cy="5374072"/>
          </a:xfrm>
        </p:spPr>
        <p:txBody>
          <a:bodyPr>
            <a:normAutofit/>
          </a:bodyPr>
          <a:lstStyle/>
          <a:p>
            <a:pPr lvl="0" algn="just" rtl="1">
              <a:lnSpc>
                <a:spcPct val="150000"/>
              </a:lnSpc>
            </a:pPr>
            <a:r>
              <a:rPr lang="ar-SA" sz="2400" dirty="0" smtClean="0"/>
              <a:t>أحد </a:t>
            </a:r>
            <a:r>
              <a:rPr lang="ar-SA" sz="2400" dirty="0"/>
              <a:t>فروع علم الأحياء الذي يختص بدراسة التوارث والتباين محاولا كشف القوانين التي تتحكم في التشابهات والاختلافات بين الأفراد التي ترتبط فيما بينها بصلة </a:t>
            </a:r>
            <a:r>
              <a:rPr lang="ar-SA" sz="2400" dirty="0" smtClean="0"/>
              <a:t>عضوية</a:t>
            </a:r>
            <a:r>
              <a:rPr lang="ar-IQ" sz="2400" dirty="0" smtClean="0"/>
              <a:t> (</a:t>
            </a:r>
            <a:r>
              <a:rPr lang="ar-IQ" sz="2400" dirty="0"/>
              <a:t>قرابة)</a:t>
            </a:r>
            <a:r>
              <a:rPr lang="ar-SA" sz="2400" dirty="0"/>
              <a:t> معينة .</a:t>
            </a:r>
            <a:endParaRPr lang="en-US" sz="2400" dirty="0"/>
          </a:p>
          <a:p>
            <a:pPr lvl="0" algn="just" rtl="1">
              <a:lnSpc>
                <a:spcPct val="150000"/>
              </a:lnSpc>
            </a:pPr>
            <a:r>
              <a:rPr lang="ar-SA" sz="2400" dirty="0"/>
              <a:t>هو العلم الذي يبحث في كيفية انتقال المعلومات الوراثية من جيل الى جيل </a:t>
            </a:r>
            <a:endParaRPr lang="ar-IQ" sz="2400" dirty="0" smtClean="0"/>
          </a:p>
          <a:p>
            <a:pPr lvl="0" algn="just" rtl="1">
              <a:lnSpc>
                <a:spcPct val="150000"/>
              </a:lnSpc>
            </a:pPr>
            <a:r>
              <a:rPr lang="ar-SA" sz="2400" dirty="0" smtClean="0"/>
              <a:t>كما </a:t>
            </a:r>
            <a:r>
              <a:rPr lang="ar-SA" sz="2400" dirty="0"/>
              <a:t>يعن</a:t>
            </a:r>
            <a:r>
              <a:rPr lang="ar-IQ" sz="2400" dirty="0"/>
              <a:t>ى</a:t>
            </a:r>
            <a:r>
              <a:rPr lang="ar-SA" sz="2400" dirty="0"/>
              <a:t> أيضاً بكيفية تعبير هذه المعلومات داخل الكائن الحي  .</a:t>
            </a:r>
            <a:endParaRPr lang="en-US" sz="2400" dirty="0"/>
          </a:p>
          <a:p>
            <a:pPr lvl="0" algn="just" rtl="1">
              <a:lnSpc>
                <a:spcPct val="150000"/>
              </a:lnSpc>
            </a:pPr>
            <a:r>
              <a:rPr lang="ar-SA" sz="2400" dirty="0"/>
              <a:t>هو العلم الذي يبحث في تركيب ووظيفة الجينات وطرق انتقالها من جيل الى جيل .</a:t>
            </a:r>
            <a:endParaRPr lang="en-US" sz="2400" dirty="0"/>
          </a:p>
          <a:p>
            <a:pPr lvl="0" algn="just" rtl="1">
              <a:lnSpc>
                <a:spcPct val="150000"/>
              </a:lnSpc>
            </a:pPr>
            <a:r>
              <a:rPr lang="ar-SA" sz="2400" dirty="0"/>
              <a:t>هو العلم الذي يختص بدراسة الجينات.</a:t>
            </a:r>
            <a:endParaRPr lang="en-US" sz="2400" dirty="0"/>
          </a:p>
          <a:p>
            <a:pPr algn="just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83" y="4119372"/>
            <a:ext cx="3942327" cy="273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274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128"/>
            <a:ext cx="10515600" cy="6051835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ar-IQ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التضريب الثنائي الهجين </a:t>
            </a:r>
            <a:r>
              <a:rPr lang="en-US" b="1" dirty="0" err="1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Dihybrid</a:t>
            </a:r>
            <a:r>
              <a:rPr lang="en-US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Cross</a:t>
            </a:r>
            <a:r>
              <a:rPr lang="ar-IQ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: هو تضريب نباتين يختلفان في صفتين </a:t>
            </a:r>
            <a:r>
              <a:rPr lang="ar-IQ" b="1" dirty="0" smtClean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متضادتين</a:t>
            </a:r>
            <a:r>
              <a:rPr lang="en-US" b="1" dirty="0" smtClean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b="1" dirty="0" smtClean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 </a:t>
            </a:r>
            <a:r>
              <a:rPr lang="ar-IQ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مثلا تضريب </a:t>
            </a:r>
            <a:r>
              <a:rPr lang="en-US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r>
              <a:rPr lang="ar-IQ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نبات اصفر مدور البذور</a:t>
            </a:r>
            <a:r>
              <a:rPr lang="en-US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AABB  round-yellow</a:t>
            </a:r>
            <a:r>
              <a:rPr lang="ar-IQ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مع نبات اخضر </a:t>
            </a:r>
            <a:r>
              <a:rPr lang="ar-IQ" b="1" dirty="0" smtClean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مجعد </a:t>
            </a:r>
            <a:r>
              <a:rPr lang="ar-IQ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البذور </a:t>
            </a:r>
            <a:r>
              <a:rPr lang="en-US" b="1" dirty="0" err="1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aabb</a:t>
            </a:r>
            <a:r>
              <a:rPr lang="en-US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wrinkled-green</a:t>
            </a:r>
            <a:r>
              <a:rPr lang="ar-IQ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مثلا , ينتج فرد ثنائي الهجين </a:t>
            </a:r>
            <a:r>
              <a:rPr lang="en-US" b="1" dirty="0" err="1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AaBb</a:t>
            </a:r>
            <a:endParaRPr lang="en-US" b="1" dirty="0">
              <a:solidFill>
                <a:srgbClr val="00B05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304" y="1568918"/>
            <a:ext cx="8710862" cy="5043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38882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9882"/>
            <a:ext cx="12192000" cy="5917081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</a:pP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التضريب الاختباري 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Test cross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: تضريب يجري لمعرفة نقاوة صفة معينة , ويتم فيها تضريب فردين احدهما متنحي نقي(</a:t>
            </a:r>
            <a:r>
              <a:rPr lang="en-US" sz="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tt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)  للصفات المدروسة والأخر سائد مجهول النقاوة (سائد نقي 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TT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او سائد هجين</a:t>
            </a:r>
            <a:r>
              <a:rPr lang="en-US" sz="32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Tt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).</a:t>
            </a:r>
            <a:endParaRPr lang="en-US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28" t="2582" r="2319"/>
          <a:stretch/>
        </p:blipFill>
        <p:spPr>
          <a:xfrm>
            <a:off x="2156059" y="2204185"/>
            <a:ext cx="7815714" cy="4454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326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0336"/>
            <a:ext cx="12192000" cy="6437663"/>
          </a:xfrm>
        </p:spPr>
        <p:txBody>
          <a:bodyPr/>
          <a:lstStyle/>
          <a:p>
            <a:pPr lvl="0" algn="r" rtl="1">
              <a:lnSpc>
                <a:spcPct val="150000"/>
              </a:lnSpc>
            </a:pPr>
            <a:r>
              <a:rPr lang="ar-IQ" sz="3200" b="1" dirty="0">
                <a:solidFill>
                  <a:schemeClr val="tx2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التضريب العكسي: 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Reciprocal cross </a:t>
            </a:r>
            <a:r>
              <a:rPr lang="ar-IQ" sz="3200" b="1" dirty="0">
                <a:solidFill>
                  <a:schemeClr val="tx2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: تضريب بين أبوين لصفة معينة يحملها احدهما ثم إجراء التضريب المعاكس ليكون الأب الآخر هو الحامل للصفة الأولى 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3200" b="1" dirty="0" smtClean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ar-IQ" sz="3200" b="1" dirty="0" smtClean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التلقيح </a:t>
            </a:r>
            <a:r>
              <a:rPr lang="ar-IQ" sz="32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الذاتي </a:t>
            </a:r>
            <a:r>
              <a:rPr lang="en-US" sz="32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:self-pollinated</a:t>
            </a:r>
            <a:r>
              <a:rPr lang="ar-IQ" sz="32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هو تلقيح المشيج الأنثوي بنبات بواسطة المشيج الذكري العائد لنفس النبات .</a:t>
            </a:r>
            <a:endParaRPr lang="en-US" sz="3200" b="1" dirty="0">
              <a:solidFill>
                <a:srgbClr val="7030A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ar-IQ" sz="32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التلقيح الخلطي </a:t>
            </a:r>
            <a:r>
              <a:rPr lang="en-US" sz="32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cross-pollinated</a:t>
            </a:r>
            <a:r>
              <a:rPr lang="ar-IQ" sz="32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: هو تلقيح المشيج الأنثوي لنبات بواسطة المشيج الذكري العائد لنبات آخر.</a:t>
            </a:r>
            <a:endParaRPr lang="en-US" sz="3200" b="1" dirty="0">
              <a:solidFill>
                <a:srgbClr val="7030A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 rtl="1">
              <a:lnSpc>
                <a:spcPct val="150000"/>
              </a:lnSpc>
            </a:pPr>
            <a:endParaRPr lang="en-US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9" y="3647974"/>
            <a:ext cx="4596494" cy="3111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674" y="3647974"/>
            <a:ext cx="6350326" cy="3111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3386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4483" y="124494"/>
            <a:ext cx="4914499" cy="1107539"/>
          </a:xfrm>
        </p:spPr>
        <p:txBody>
          <a:bodyPr>
            <a:normAutofit fontScale="90000"/>
          </a:bodyPr>
          <a:lstStyle/>
          <a:p>
            <a:pPr algn="r" rtl="1"/>
            <a:r>
              <a:rPr lang="ar-SA" b="1" dirty="0" smtClean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المادة الوراثية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 Genetic material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5486"/>
            <a:ext cx="12192000" cy="4351338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3600" dirty="0" smtClean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هي </a:t>
            </a:r>
            <a:r>
              <a:rPr lang="ar-SA" sz="3600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مادة كيم</a:t>
            </a:r>
            <a:r>
              <a:rPr lang="ar-IQ" sz="3600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ي</a:t>
            </a:r>
            <a:r>
              <a:rPr lang="ar-SA" sz="3600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ائية توجد داخل الخلايا الحية وهي المسؤولة عن انتقال الصفات الوراثية من الآباء الى النسل .</a:t>
            </a:r>
            <a:r>
              <a:rPr lang="ar-IQ" sz="3600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وهي على نوعين </a:t>
            </a:r>
            <a:r>
              <a:rPr lang="ar-IQ" sz="3600" dirty="0" smtClean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:</a:t>
            </a:r>
          </a:p>
          <a:p>
            <a:pPr marL="0" indent="0" algn="r" rtl="1">
              <a:buNone/>
            </a:pPr>
            <a:r>
              <a:rPr lang="en-US" sz="3600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DNA (</a:t>
            </a:r>
            <a:r>
              <a:rPr lang="en-US" sz="3600" dirty="0" err="1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Dioxy</a:t>
            </a:r>
            <a:r>
              <a:rPr lang="en-US" sz="3600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ribonucleic acid)</a:t>
            </a:r>
            <a:r>
              <a:rPr lang="ar-IQ" sz="3600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الدنا </a:t>
            </a:r>
            <a:r>
              <a:rPr lang="en-US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:</a:t>
            </a:r>
            <a:r>
              <a:rPr lang="ar-IQ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هو المادة الوراثية في جميع الكائنات</a:t>
            </a:r>
          </a:p>
          <a:p>
            <a:pPr marL="0" indent="0" algn="r" rtl="1">
              <a:buNone/>
            </a:pPr>
            <a:r>
              <a:rPr lang="ar-IQ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الحية الخلوية (الحقيقية</a:t>
            </a:r>
            <a:r>
              <a:rPr lang="en-US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(</a:t>
            </a:r>
            <a:r>
              <a:rPr lang="ar-IQ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Eyokaryotic </a:t>
            </a:r>
            <a:r>
              <a:rPr lang="ar-IQ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و</a:t>
            </a:r>
            <a:r>
              <a:rPr lang="en-US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)</a:t>
            </a:r>
            <a:r>
              <a:rPr lang="ar-IQ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البدائية</a:t>
            </a:r>
            <a:r>
              <a:rPr lang="en-US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(</a:t>
            </a:r>
            <a:r>
              <a:rPr lang="ar-IQ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Prokaryotic</a:t>
            </a:r>
          </a:p>
          <a:p>
            <a:pPr marL="0" indent="0" algn="r" rtl="1">
              <a:buNone/>
            </a:pPr>
            <a:r>
              <a:rPr lang="en-US" sz="3600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RNA ( Ribonucleic acid) </a:t>
            </a:r>
            <a:r>
              <a:rPr lang="ar-IQ" sz="3600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الرنا </a:t>
            </a:r>
            <a:r>
              <a:rPr lang="ar-IQ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:</a:t>
            </a:r>
            <a:r>
              <a:rPr lang="ar-IQ" sz="3600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هي المادة الوراثية في الفايروسات</a:t>
            </a:r>
          </a:p>
          <a:p>
            <a:pPr marL="0" indent="0" algn="r" rtl="1">
              <a:buNone/>
            </a:pPr>
            <a:r>
              <a:rPr lang="ar-IQ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وقد تحوي بعض الفايروسات على الدنا.</a:t>
            </a:r>
          </a:p>
          <a:p>
            <a:pPr marL="0" indent="0" algn="r" rtl="1">
              <a:buNone/>
            </a:pPr>
            <a:r>
              <a:rPr lang="ar-IQ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يحتوي كل البشر على المادة الوراثية</a:t>
            </a:r>
          </a:p>
          <a:p>
            <a:pPr marL="0" indent="0" algn="r" rtl="1">
              <a:buNone/>
            </a:pPr>
            <a:r>
              <a:rPr lang="ar-IQ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بصيغة الحامض النووي الرايبوزي منقوص الاوكسجين </a:t>
            </a:r>
            <a:r>
              <a:rPr lang="en-US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DNA</a:t>
            </a:r>
            <a:r>
              <a:rPr lang="ar-IQ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" y="2050239"/>
            <a:ext cx="3994485" cy="46489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210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02" y="728345"/>
            <a:ext cx="12114998" cy="4351338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والذي ينتظم بهيئة كروموسومات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Chromosomes  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على شكل 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أزواج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Pairs, </a:t>
            </a:r>
          </a:p>
          <a:p>
            <a:pPr algn="r" rtl="1">
              <a:lnSpc>
                <a:spcPct val="150000"/>
              </a:lnSpc>
            </a:pP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ولذا تسمى أحيانا الأعداد بهيئة الأزواج أي 23 زوج كما في الإنسان ,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اذ يحتوي الإنسان على 46 كروموسوم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نصفها من إلام ونصفها الآخر من الأب. </a:t>
            </a:r>
            <a:endParaRPr lang="en-US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04" y="1106904"/>
            <a:ext cx="4687505" cy="4242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6862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4755" y="211756"/>
            <a:ext cx="11839072" cy="5965207"/>
          </a:xfrm>
        </p:spPr>
        <p:txBody>
          <a:bodyPr>
            <a:normAutofit/>
          </a:bodyPr>
          <a:lstStyle/>
          <a:p>
            <a:pPr lvl="0" algn="r" rtl="1">
              <a:lnSpc>
                <a:spcPct val="150000"/>
              </a:lnSpc>
            </a:pP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يدعى كل زوجين متماثلين من كروموسومات الأبوين بالكروموسومات المتماثلة  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Homologous Chromosomes  </a:t>
            </a:r>
          </a:p>
          <a:p>
            <a:pPr lvl="0" algn="r" rtl="1">
              <a:lnSpc>
                <a:spcPct val="150000"/>
              </a:lnSpc>
            </a:pP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يسمى كل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المحتوى الوراثي للمادة الوراثية في الكائن الحي ب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Genome </a:t>
            </a:r>
          </a:p>
          <a:p>
            <a:pPr algn="r">
              <a:lnSpc>
                <a:spcPct val="150000"/>
              </a:lnSpc>
            </a:pPr>
            <a:endParaRPr lang="en-US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933" t="6630" r="8685" b="5011"/>
          <a:stretch/>
        </p:blipFill>
        <p:spPr>
          <a:xfrm>
            <a:off x="1193533" y="1193533"/>
            <a:ext cx="3878982" cy="3224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7388" t="16511" r="17632" b="21323"/>
          <a:stretch/>
        </p:blipFill>
        <p:spPr>
          <a:xfrm>
            <a:off x="5804033" y="1896176"/>
            <a:ext cx="5592278" cy="3311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304" t="3913" r="5490" b="5232"/>
          <a:stretch/>
        </p:blipFill>
        <p:spPr>
          <a:xfrm>
            <a:off x="1260911" y="4745255"/>
            <a:ext cx="3811604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361272" y="5371940"/>
            <a:ext cx="42254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IQ" sz="2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أحادية المجموعة الكروموسومية </a:t>
            </a:r>
            <a:r>
              <a:rPr lang="en-US" sz="2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Haploid (1N) </a:t>
            </a:r>
            <a:br>
              <a:rPr lang="en-US" sz="2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ar-IQ" sz="2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ثنائية المجموعة الكروموسومية </a:t>
            </a:r>
            <a:r>
              <a:rPr lang="en-US" sz="2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Diploid (2N)</a:t>
            </a:r>
            <a:endParaRPr lang="en-US" sz="28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548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6584" y="179704"/>
            <a:ext cx="10515600" cy="5807209"/>
          </a:xfrm>
        </p:spPr>
        <p:txBody>
          <a:bodyPr>
            <a:normAutofit/>
          </a:bodyPr>
          <a:lstStyle/>
          <a:p>
            <a:pPr lvl="0" algn="just" rtl="1">
              <a:lnSpc>
                <a:spcPct val="150000"/>
              </a:lnSpc>
            </a:pPr>
            <a:r>
              <a:rPr lang="ar-IQ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تسمى الكائنات  الحية التي تحتوي على الكروموسومات بهيئة زوجية بأنها ثنائية المجموعة الكروموسومية</a:t>
            </a:r>
            <a:r>
              <a:rPr lang="en-US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Diploid (2N) </a:t>
            </a:r>
            <a:r>
              <a:rPr lang="ar-IQ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كما في خلايا الكائنات حقيقية النواة </a:t>
            </a:r>
            <a:r>
              <a:rPr lang="en-US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Eukaryotes </a:t>
            </a:r>
            <a:r>
              <a:rPr lang="ar-IQ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بعد تكوين البيضة المخصبة </a:t>
            </a:r>
            <a:r>
              <a:rPr lang="en-US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Zygote</a:t>
            </a:r>
            <a:r>
              <a:rPr lang="ar-IQ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</a:t>
            </a:r>
            <a:endParaRPr lang="en-US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lvl="0" algn="just" rtl="1">
              <a:lnSpc>
                <a:spcPct val="150000"/>
              </a:lnSpc>
            </a:pPr>
            <a:r>
              <a:rPr lang="ar-IQ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أما الأمشاج التناسلية ونتيجة لحدوث عملية الانقسام الاختزالي </a:t>
            </a:r>
            <a:r>
              <a:rPr lang="en-US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meiosis </a:t>
            </a:r>
            <a:r>
              <a:rPr lang="ar-IQ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, فأنها تحمل العدد الأحادي وتسمى أحادية المجموعة الكروموسومية </a:t>
            </a:r>
            <a:r>
              <a:rPr lang="en-US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Haploid (1N)</a:t>
            </a:r>
          </a:p>
          <a:p>
            <a:pPr algn="just">
              <a:lnSpc>
                <a:spcPct val="150000"/>
              </a:lnSpc>
            </a:pPr>
            <a:endParaRPr lang="en-US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2772076"/>
            <a:ext cx="6015789" cy="3561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0391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64143"/>
            <a:ext cx="10515600" cy="548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5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5203" y="237457"/>
            <a:ext cx="10515600" cy="4351338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ar-IQ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ولذا فأن الإنسان مثلا تحوي خلاياه البالغة على </a:t>
            </a:r>
            <a:r>
              <a:rPr lang="en-US" sz="32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23 </a:t>
            </a:r>
            <a:r>
              <a:rPr lang="ar-IQ" sz="3200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زوج </a:t>
            </a:r>
            <a:r>
              <a:rPr lang="ar-IQ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من الكروموسومات نصفها من الأم ونصفها من الأب </a:t>
            </a:r>
            <a:r>
              <a:rPr lang="ar-IQ" sz="32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</a:t>
            </a:r>
            <a:endParaRPr lang="en-US" sz="3200" dirty="0" smtClean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 rtl="1">
              <a:lnSpc>
                <a:spcPct val="150000"/>
              </a:lnSpc>
            </a:pPr>
            <a:r>
              <a:rPr lang="ar-IQ" sz="32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أما الأمشاج </a:t>
            </a:r>
            <a:r>
              <a:rPr lang="ar-IQ" sz="32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الأبوية </a:t>
            </a:r>
            <a:r>
              <a:rPr lang="ar-IQ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فأنها تحوي على </a:t>
            </a:r>
            <a:r>
              <a:rPr lang="en-US" sz="3200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23</a:t>
            </a:r>
            <a:r>
              <a:rPr lang="ar-IQ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IQ" sz="32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كروموسوم </a:t>
            </a:r>
            <a:r>
              <a:rPr lang="ar-IQ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فقط </a:t>
            </a:r>
            <a:r>
              <a:rPr lang="ar-IQ" sz="32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63" y="1957157"/>
            <a:ext cx="6858352" cy="44452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46314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920" y="143744"/>
            <a:ext cx="5453513" cy="655153"/>
          </a:xfrm>
        </p:spPr>
        <p:txBody>
          <a:bodyPr>
            <a:normAutofit fontScale="90000"/>
          </a:bodyPr>
          <a:lstStyle/>
          <a:p>
            <a:pPr algn="r" rtl="1"/>
            <a:r>
              <a:rPr lang="ar-SA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فروع علم </a:t>
            </a:r>
            <a:r>
              <a:rPr lang="ar-SA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الوراثة</a:t>
            </a:r>
            <a:r>
              <a:rPr lang="ar-IQ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Branches </a:t>
            </a:r>
            <a:r>
              <a:rPr lang="en-US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of Genetics</a:t>
            </a:r>
            <a:endParaRPr lang="en-US" dirty="0">
              <a:solidFill>
                <a:srgbClr val="FF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8898"/>
            <a:ext cx="12191999" cy="6059102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أ.علم الوراثة التقليدي (الوراثة المندلية) 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Classical Genetics: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دراسة 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انتقال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الصفات </a:t>
            </a:r>
            <a:endParaRPr lang="ar-IQ" sz="3200" b="1" dirty="0" smtClean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(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الجينات ) من جيل لجيل , كما يهتم أيضاً بكيفية تكوين 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الاتحادات الوراثية الجديدة للصفات او الجينات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</a:p>
          <a:p>
            <a:pPr algn="r" rtl="1">
              <a:lnSpc>
                <a:spcPct val="150000"/>
              </a:lnSpc>
            </a:pP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ب-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علم الوراثة الجزيئي  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Molecular 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Genetics : 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endParaRPr lang="ar-IQ" sz="3200" b="1" dirty="0" smtClean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دراسة تركيب </a:t>
            </a:r>
            <a:r>
              <a:rPr lang="ar-IQ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ووظيفة الجينات على المستوى الجزيئي</a:t>
            </a:r>
            <a:r>
              <a:rPr lang="ar-IQ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ar-IQ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368" t="21" r="12373" b="4931"/>
          <a:stretch/>
        </p:blipFill>
        <p:spPr>
          <a:xfrm>
            <a:off x="308008" y="558417"/>
            <a:ext cx="2877953" cy="2897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71" y="3759738"/>
            <a:ext cx="3714941" cy="2794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11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1058</Words>
  <Application>Microsoft Office PowerPoint</Application>
  <PresentationFormat>Widescreen</PresentationFormat>
  <Paragraphs>81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Algerian</vt:lpstr>
      <vt:lpstr>Andalus</vt:lpstr>
      <vt:lpstr>Arabic Typesetting</vt:lpstr>
      <vt:lpstr>Arial</vt:lpstr>
      <vt:lpstr>Calibri</vt:lpstr>
      <vt:lpstr>Calibri Light</vt:lpstr>
      <vt:lpstr>Times New Roman</vt:lpstr>
      <vt:lpstr>Office Theme</vt:lpstr>
      <vt:lpstr>المحاضرة الاولى  مقدمة عن علم الوراثة</vt:lpstr>
      <vt:lpstr>تعريف علم الوراثة Genetics :</vt:lpstr>
      <vt:lpstr>المادة الوراثية The Genetic material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فروع علم الوراثة  Branches of Genetics</vt:lpstr>
      <vt:lpstr>PowerPoint Presentation</vt:lpstr>
      <vt:lpstr>PowerPoint Presentation</vt:lpstr>
      <vt:lpstr>الوراثة المندلية Mendelain Inheritance</vt:lpstr>
      <vt:lpstr>مصطلحات وراثية Genetic Terminology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(C)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المحاضرة الاولى  مقدمة عن علم الوراثة</dc:title>
  <dc:creator>DR.Ahmed Saker 2O14</dc:creator>
  <cp:lastModifiedBy>DR.Ahmed Saker 2O14</cp:lastModifiedBy>
  <cp:revision>56</cp:revision>
  <dcterms:created xsi:type="dcterms:W3CDTF">2024-09-08T22:47:45Z</dcterms:created>
  <dcterms:modified xsi:type="dcterms:W3CDTF">2024-09-09T18:37:37Z</dcterms:modified>
</cp:coreProperties>
</file>